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18304"/>
            <a:ext cx="8293608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2816352"/>
            <a:ext cx="8293608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Phishing Awareness: Don't Take the Bait</a:t>
            </a:r>
            <a:endParaRPr lang="en-US" sz="5290" dirty="0"/>
          </a:p>
        </p:txBody>
      </p:sp>
      <p:sp>
        <p:nvSpPr>
          <p:cNvPr id="6" name="Text 1"/>
          <p:cNvSpPr/>
          <p:nvPr/>
        </p:nvSpPr>
        <p:spPr>
          <a:xfrm>
            <a:off x="685800" y="4965192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Abhinav S Kumar</a:t>
            </a:r>
            <a:endParaRPr lang="en-US" sz="15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986784"/>
            <a:ext cx="4270248" cy="4389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645152"/>
            <a:ext cx="4270248" cy="685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3986784"/>
            <a:ext cx="4270248" cy="43891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4645152"/>
            <a:ext cx="4270248" cy="685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352" y="3986784"/>
            <a:ext cx="4270248" cy="43891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352" y="4645152"/>
            <a:ext cx="4270248" cy="6858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67919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Recognizing Phishing Emails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685800" y="35021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🔎 Red Flags: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896112" y="4078224"/>
            <a:ext cx="38770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Generic greeting (“Dear Customer”).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896112" y="4745736"/>
            <a:ext cx="387705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Urgency / fear tactics (“Act now or account closed!”).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5385816" y="4078224"/>
            <a:ext cx="38770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Spelling/grammar mistakes.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5385816" y="4745736"/>
            <a:ext cx="38770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Links don’t match official domain.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9866376" y="4078224"/>
            <a:ext cx="38770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Suspicious sender address.</a:t>
            </a:r>
            <a:endParaRPr lang="en-US" sz="1530" dirty="0"/>
          </a:p>
        </p:txBody>
      </p:sp>
      <p:sp>
        <p:nvSpPr>
          <p:cNvPr id="17" name="Text 7"/>
          <p:cNvSpPr/>
          <p:nvPr/>
        </p:nvSpPr>
        <p:spPr>
          <a:xfrm>
            <a:off x="9866376" y="4745736"/>
            <a:ext cx="38770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Unexpected attachments.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05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Spotting Fake Websites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200400"/>
            <a:ext cx="393192" cy="3931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882896"/>
            <a:ext cx="393192" cy="3931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3200400"/>
            <a:ext cx="393192" cy="3931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192" y="4882896"/>
            <a:ext cx="393192" cy="39319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215798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Spotting Fake Websites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832104" y="321868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1335024" y="3227832"/>
            <a:ext cx="336499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Look for HTTPS</a:t>
            </a:r>
            <a:endParaRPr lang="en-US" sz="1920" dirty="0"/>
          </a:p>
        </p:txBody>
      </p:sp>
      <p:sp>
        <p:nvSpPr>
          <p:cNvPr id="11" name="Text 3"/>
          <p:cNvSpPr/>
          <p:nvPr/>
        </p:nvSpPr>
        <p:spPr>
          <a:xfrm>
            <a:off x="1335024" y="3703320"/>
            <a:ext cx="336499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but beware – attackers use HTTPS too.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832104" y="48920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13" name="Text 5"/>
          <p:cNvSpPr/>
          <p:nvPr/>
        </p:nvSpPr>
        <p:spPr>
          <a:xfrm>
            <a:off x="1335024" y="4901184"/>
            <a:ext cx="336499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Beware of popups</a:t>
            </a:r>
            <a:endParaRPr lang="en-US" sz="1920" dirty="0"/>
          </a:p>
        </p:txBody>
      </p:sp>
      <p:sp>
        <p:nvSpPr>
          <p:cNvPr id="14" name="Text 6"/>
          <p:cNvSpPr/>
          <p:nvPr/>
        </p:nvSpPr>
        <p:spPr>
          <a:xfrm>
            <a:off x="1335024" y="5385816"/>
            <a:ext cx="33649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asking for login credentials.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5093208" y="321868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6" name="Text 8"/>
          <p:cNvSpPr/>
          <p:nvPr/>
        </p:nvSpPr>
        <p:spPr>
          <a:xfrm>
            <a:off x="5605272" y="3227832"/>
            <a:ext cx="336499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Check domain name</a:t>
            </a:r>
            <a:endParaRPr lang="en-US" sz="1920" dirty="0"/>
          </a:p>
        </p:txBody>
      </p:sp>
      <p:sp>
        <p:nvSpPr>
          <p:cNvPr id="17" name="Text 9"/>
          <p:cNvSpPr/>
          <p:nvPr/>
        </p:nvSpPr>
        <p:spPr>
          <a:xfrm>
            <a:off x="5605272" y="3703320"/>
            <a:ext cx="336499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carefully (e.g., paypaI.com vs. paypal.com).</a:t>
            </a:r>
            <a:endParaRPr lang="en-US" sz="1530" dirty="0"/>
          </a:p>
        </p:txBody>
      </p:sp>
      <p:sp>
        <p:nvSpPr>
          <p:cNvPr id="18" name="Text 10"/>
          <p:cNvSpPr/>
          <p:nvPr/>
        </p:nvSpPr>
        <p:spPr>
          <a:xfrm>
            <a:off x="5093208" y="48920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19" name="Text 11"/>
          <p:cNvSpPr/>
          <p:nvPr/>
        </p:nvSpPr>
        <p:spPr>
          <a:xfrm>
            <a:off x="5605272" y="4901184"/>
            <a:ext cx="336499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Use official apps</a:t>
            </a:r>
            <a:endParaRPr lang="en-US" sz="1920" dirty="0"/>
          </a:p>
        </p:txBody>
      </p:sp>
      <p:sp>
        <p:nvSpPr>
          <p:cNvPr id="20" name="Text 12"/>
          <p:cNvSpPr/>
          <p:nvPr/>
        </p:nvSpPr>
        <p:spPr>
          <a:xfrm>
            <a:off x="5605272" y="5385816"/>
            <a:ext cx="33649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or bookmarks, not email links.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06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Social Engineering Tactics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630168"/>
            <a:ext cx="4270248" cy="9235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773168"/>
            <a:ext cx="6510528" cy="9235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3630168"/>
            <a:ext cx="4270248" cy="92354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4773168"/>
            <a:ext cx="6510528" cy="92354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352" y="3630168"/>
            <a:ext cx="4270248" cy="92354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32257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Social Engineering Tactics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685800" y="3145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🎭 Attackers manipulate human behavior:</a:t>
            </a:r>
            <a:endParaRPr lang="en-US" sz="1530" dirty="0"/>
          </a:p>
        </p:txBody>
      </p:sp>
      <p:sp>
        <p:nvSpPr>
          <p:cNvPr id="11" name="Text 2"/>
          <p:cNvSpPr/>
          <p:nvPr/>
        </p:nvSpPr>
        <p:spPr>
          <a:xfrm>
            <a:off x="896112" y="3721608"/>
            <a:ext cx="387705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Urgency</a:t>
            </a:r>
            <a:endParaRPr lang="en-US" sz="1920" dirty="0"/>
          </a:p>
        </p:txBody>
      </p:sp>
      <p:sp>
        <p:nvSpPr>
          <p:cNvPr id="12" name="Text 3"/>
          <p:cNvSpPr/>
          <p:nvPr/>
        </p:nvSpPr>
        <p:spPr>
          <a:xfrm>
            <a:off x="896112" y="4206240"/>
            <a:ext cx="38770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“Limited time to secure your account.”</a:t>
            </a:r>
            <a:endParaRPr lang="en-US" sz="1530" dirty="0"/>
          </a:p>
        </p:txBody>
      </p:sp>
      <p:sp>
        <p:nvSpPr>
          <p:cNvPr id="13" name="Text 4"/>
          <p:cNvSpPr/>
          <p:nvPr/>
        </p:nvSpPr>
        <p:spPr>
          <a:xfrm>
            <a:off x="896112" y="4864608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Fear</a:t>
            </a:r>
            <a:endParaRPr lang="en-US" sz="1920" dirty="0"/>
          </a:p>
        </p:txBody>
      </p:sp>
      <p:sp>
        <p:nvSpPr>
          <p:cNvPr id="14" name="Text 5"/>
          <p:cNvSpPr/>
          <p:nvPr/>
        </p:nvSpPr>
        <p:spPr>
          <a:xfrm>
            <a:off x="896112" y="5349240"/>
            <a:ext cx="61173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“Your account will be locked.”</a:t>
            </a:r>
            <a:endParaRPr lang="en-US" sz="1530" dirty="0"/>
          </a:p>
        </p:txBody>
      </p:sp>
      <p:sp>
        <p:nvSpPr>
          <p:cNvPr id="15" name="Text 6"/>
          <p:cNvSpPr/>
          <p:nvPr/>
        </p:nvSpPr>
        <p:spPr>
          <a:xfrm>
            <a:off x="5385816" y="3721608"/>
            <a:ext cx="387705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Authority</a:t>
            </a:r>
            <a:endParaRPr lang="en-US" sz="1920" dirty="0"/>
          </a:p>
        </p:txBody>
      </p:sp>
      <p:sp>
        <p:nvSpPr>
          <p:cNvPr id="16" name="Text 7"/>
          <p:cNvSpPr/>
          <p:nvPr/>
        </p:nvSpPr>
        <p:spPr>
          <a:xfrm>
            <a:off x="5385816" y="4206240"/>
            <a:ext cx="38770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Posing as boss, bank, or IT admin.</a:t>
            </a:r>
            <a:endParaRPr lang="en-US" sz="1530" dirty="0"/>
          </a:p>
        </p:txBody>
      </p:sp>
      <p:sp>
        <p:nvSpPr>
          <p:cNvPr id="17" name="Text 8"/>
          <p:cNvSpPr/>
          <p:nvPr/>
        </p:nvSpPr>
        <p:spPr>
          <a:xfrm>
            <a:off x="7626096" y="4864608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Greed</a:t>
            </a:r>
            <a:endParaRPr lang="en-US" sz="1920" dirty="0"/>
          </a:p>
        </p:txBody>
      </p:sp>
      <p:sp>
        <p:nvSpPr>
          <p:cNvPr id="18" name="Text 9"/>
          <p:cNvSpPr/>
          <p:nvPr/>
        </p:nvSpPr>
        <p:spPr>
          <a:xfrm>
            <a:off x="7626096" y="5349240"/>
            <a:ext cx="61173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Fake rewards or gift cards.</a:t>
            </a:r>
            <a:endParaRPr lang="en-US" sz="1530" dirty="0"/>
          </a:p>
        </p:txBody>
      </p:sp>
      <p:sp>
        <p:nvSpPr>
          <p:cNvPr id="19" name="Text 10"/>
          <p:cNvSpPr/>
          <p:nvPr/>
        </p:nvSpPr>
        <p:spPr>
          <a:xfrm>
            <a:off x="9866376" y="3721608"/>
            <a:ext cx="387705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Curiosity</a:t>
            </a:r>
            <a:endParaRPr lang="en-US" sz="1920" dirty="0"/>
          </a:p>
        </p:txBody>
      </p:sp>
      <p:sp>
        <p:nvSpPr>
          <p:cNvPr id="20" name="Text 11"/>
          <p:cNvSpPr/>
          <p:nvPr/>
        </p:nvSpPr>
        <p:spPr>
          <a:xfrm>
            <a:off x="9866376" y="4206240"/>
            <a:ext cx="38770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“See who viewed your profile.”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07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Real-World Examples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0083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Real-World Examples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384048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 1: Fake Microsoft Office 365 login page.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5660136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 2: Spear-phishing → CEO fraud asking for urgent money transfer.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5660136" y="47640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 3: SMS scam → “Track your package here.”</a:t>
            </a:r>
            <a:endParaRPr lang="en-US" sz="15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08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Best Practices to Stay Safe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286207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Best Practices to Stay Safe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3694176"/>
            <a:ext cx="8293608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Think before you click.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Hover over links before opening.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Verify sender identity.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Use multi-factor authentication (MFA).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Report suspicious emails to IT/security team.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Keep software and antivirus updated.</a:t>
            </a: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09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Quiz (Interactive)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822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20939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How Phishing Works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Spotting Fake Websites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Real-World Examples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896112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 Quiz (Interactive)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896112" y="66842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11. Wrap Up &amp; Key Takeaways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20939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What is Phishing?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Recognizing Phishing Emails</a:t>
            </a:r>
            <a:endParaRPr lang="en-US" sz="1920" dirty="0"/>
          </a:p>
        </p:txBody>
      </p:sp>
      <p:sp>
        <p:nvSpPr>
          <p:cNvPr id="13" name="Text 9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Social Engineering Tactics</a:t>
            </a:r>
            <a:endParaRPr lang="en-US" sz="1920" dirty="0"/>
          </a:p>
        </p:txBody>
      </p:sp>
      <p:sp>
        <p:nvSpPr>
          <p:cNvPr id="14" name="Text 10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Best Practices to Stay Safe</a:t>
            </a:r>
            <a:endParaRPr lang="en-US" sz="1920" dirty="0"/>
          </a:p>
        </p:txBody>
      </p:sp>
      <p:sp>
        <p:nvSpPr>
          <p:cNvPr id="15" name="Text 11"/>
          <p:cNvSpPr/>
          <p:nvPr/>
        </p:nvSpPr>
        <p:spPr>
          <a:xfrm>
            <a:off x="7626096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10. What to Do if You Suspect Phishing</a:t>
            </a:r>
            <a:endParaRPr lang="en-US" sz="1920" dirty="0"/>
          </a:p>
        </p:txBody>
      </p:sp>
      <p:sp>
        <p:nvSpPr>
          <p:cNvPr id="16" name="Text 12"/>
          <p:cNvSpPr/>
          <p:nvPr/>
        </p:nvSpPr>
        <p:spPr>
          <a:xfrm>
            <a:off x="7626096" y="66842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12. Thank You</a:t>
            </a:r>
            <a:endParaRPr lang="en-US" sz="19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192938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Quiz (Interactive)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2752344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Question 1: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Which of these is a sign of phishing?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A) Email from your bank with your full name and no errors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B) Email with urgent tone, asking to click a link immediately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C) Email from HR with expected monthly newsletter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5660136" y="4197096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(Correct: B)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5660136" y="4654296"/>
            <a:ext cx="8293608" cy="9784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Question 2: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URL “https://faceboook.com” is: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A) Legitimate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B) Fake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5660136" y="585216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(Correct: B)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 to Do if You Suspect Phishing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478024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 to Do if You Suspect Phishing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913632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 NOT click or download.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4379976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Report it immediately.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4837176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Delete the email/message.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685800" y="530352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If clicked → change passwords, enable MFA, notify IT.</a:t>
            </a:r>
            <a:endParaRPr lang="en-US" sz="153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11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Wrap Up &amp; Key Takeaways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1696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Wrap Up &amp; Key Takeaways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0017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Stay alert – phishing is about tricking YOU, not hacking your computer.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54589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Always verify before clicking.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592531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Reporting = protecting yourself and the organization.</a:t>
            </a:r>
            <a:endParaRPr lang="en-US" sz="153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01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0083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84048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Cyber attacks are rising → 90% of data breaches start with phishing.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Anyone can be a target: employees, students, individuals.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47640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Objective: Learn how to spot phishing and protect yourself.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02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 is Phishing?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2359152"/>
            <a:ext cx="393192" cy="3931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041648"/>
            <a:ext cx="393192" cy="3931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715000"/>
            <a:ext cx="393192" cy="39319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31673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 is Phishing?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832104" y="23774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1335024" y="2386584"/>
            <a:ext cx="76352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Definition</a:t>
            </a:r>
            <a:endParaRPr lang="en-US" sz="1920" dirty="0"/>
          </a:p>
        </p:txBody>
      </p:sp>
      <p:sp>
        <p:nvSpPr>
          <p:cNvPr id="10" name="Text 3"/>
          <p:cNvSpPr/>
          <p:nvPr/>
        </p:nvSpPr>
        <p:spPr>
          <a:xfrm>
            <a:off x="1335024" y="2862072"/>
            <a:ext cx="7635240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Phishing is a cybercrime where attackers trick people into revealing sensitive information (passwords, credit cards, bank details).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832104" y="405993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2" name="Text 5"/>
          <p:cNvSpPr/>
          <p:nvPr/>
        </p:nvSpPr>
        <p:spPr>
          <a:xfrm>
            <a:off x="1335024" y="4059936"/>
            <a:ext cx="76352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Delivery Methods</a:t>
            </a:r>
            <a:endParaRPr lang="en-US" sz="1920" dirty="0"/>
          </a:p>
        </p:txBody>
      </p:sp>
      <p:sp>
        <p:nvSpPr>
          <p:cNvPr id="13" name="Text 6"/>
          <p:cNvSpPr/>
          <p:nvPr/>
        </p:nvSpPr>
        <p:spPr>
          <a:xfrm>
            <a:off x="1335024" y="4544568"/>
            <a:ext cx="7635240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Delivered via email, SMS (smishing), calls (vishing), fake websites, or social media messages.</a:t>
            </a:r>
            <a:endParaRPr lang="en-US" sz="1530" dirty="0"/>
          </a:p>
        </p:txBody>
      </p:sp>
      <p:sp>
        <p:nvSpPr>
          <p:cNvPr id="14" name="Text 7"/>
          <p:cNvSpPr/>
          <p:nvPr/>
        </p:nvSpPr>
        <p:spPr>
          <a:xfrm>
            <a:off x="832104" y="573328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15" name="Text 8"/>
          <p:cNvSpPr/>
          <p:nvPr/>
        </p:nvSpPr>
        <p:spPr>
          <a:xfrm>
            <a:off x="1335024" y="5742432"/>
            <a:ext cx="76352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Example</a:t>
            </a:r>
            <a:endParaRPr lang="en-US" sz="1920" dirty="0"/>
          </a:p>
        </p:txBody>
      </p:sp>
      <p:sp>
        <p:nvSpPr>
          <p:cNvPr id="16" name="Text 9"/>
          <p:cNvSpPr/>
          <p:nvPr/>
        </p:nvSpPr>
        <p:spPr>
          <a:xfrm>
            <a:off x="1335024" y="6227064"/>
            <a:ext cx="763524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“Your account has been suspended. Click here to verify.”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03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How Phishing Works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7797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How Phishing Works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61188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Attacker sends a fake message pretending to be trusted.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406908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is lured to click a link/attachment.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45354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Victim enters details or downloads malware.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685800" y="5001768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is stolen → financial loss, identity theft, or company breach.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04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Recognizing Phishing Emails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2025-08-19T12:57:47Z</dcterms:created>
  <dcterms:modified xsi:type="dcterms:W3CDTF">2025-08-19T12:57:47Z</dcterms:modified>
</cp:coreProperties>
</file>